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264" r:id="rId3"/>
    <p:sldId id="265" r:id="rId4"/>
    <p:sldId id="268" r:id="rId5"/>
    <p:sldId id="269" r:id="rId6"/>
    <p:sldId id="270" r:id="rId7"/>
    <p:sldId id="272" r:id="rId8"/>
  </p:sldIdLst>
  <p:sldSz cx="9144000" cy="6858000" type="screen4x3"/>
  <p:notesSz cx="6670675" cy="99298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50" autoAdjust="0"/>
    <p:restoredTop sz="84034" autoAdjust="0"/>
  </p:normalViewPr>
  <p:slideViewPr>
    <p:cSldViewPr>
      <p:cViewPr varScale="1">
        <p:scale>
          <a:sx n="65" d="100"/>
          <a:sy n="65" d="100"/>
        </p:scale>
        <p:origin x="-13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26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3128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505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59F0FC3-CB6C-46F9-ABE4-08A8F7B3F42A}" type="datetimeFigureOut">
              <a:rPr lang="en-US"/>
              <a:pPr>
                <a:defRPr/>
              </a:pPr>
              <a:t>3/5/2012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505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27F51F2-3D3D-47E0-AF1D-8FE9D5BE32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132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505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7F149A2-88F7-49B6-ADC3-EBF0FE2446E1}" type="datetimeFigureOut">
              <a:rPr lang="en-US"/>
              <a:pPr>
                <a:defRPr/>
              </a:pPr>
              <a:t>3/5/2012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7068" y="4716661"/>
            <a:ext cx="533654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505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63718B3-A089-44D6-944A-D2B98FDD95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8372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This template can be used as a starter file for presenting training materials in a group setting.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b="1" smtClean="0"/>
              <a:t>Sections</a:t>
            </a:r>
            <a:endParaRPr lang="en-US" smtClean="0"/>
          </a:p>
          <a:p>
            <a:pPr>
              <a:spcBef>
                <a:spcPct val="0"/>
              </a:spcBef>
            </a:pPr>
            <a:r>
              <a:rPr lang="en-US" smtClean="0"/>
              <a:t>Right-click on a slide to add sections. Sections can help to organize your slides or facilitate collaboration between multiple authors.</a:t>
            </a:r>
          </a:p>
          <a:p>
            <a:pPr>
              <a:spcBef>
                <a:spcPct val="0"/>
              </a:spcBef>
            </a:pPr>
            <a:endParaRPr lang="en-US" b="1" smtClean="0"/>
          </a:p>
          <a:p>
            <a:pPr>
              <a:spcBef>
                <a:spcPct val="0"/>
              </a:spcBef>
            </a:pPr>
            <a:r>
              <a:rPr lang="en-US" b="1" smtClean="0"/>
              <a:t>Notes</a:t>
            </a:r>
          </a:p>
          <a:p>
            <a:pPr>
              <a:spcBef>
                <a:spcPct val="0"/>
              </a:spcBef>
            </a:pPr>
            <a:r>
              <a:rPr lang="en-US" smtClean="0"/>
              <a:t>Use the Notes section for delivery notes or to provide additional details for the audience. View these notes in Presentation View during your presentation. </a:t>
            </a:r>
          </a:p>
          <a:p>
            <a:pPr>
              <a:spcBef>
                <a:spcPct val="0"/>
              </a:spcBef>
            </a:pPr>
            <a:r>
              <a:rPr lang="en-US" smtClean="0"/>
              <a:t>Keep in mind the font size (important for accessibility, visibility, videotaping, and online production)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b="1" smtClean="0"/>
              <a:t>Coordinated colors </a:t>
            </a:r>
          </a:p>
          <a:p>
            <a:pPr>
              <a:spcBef>
                <a:spcPct val="0"/>
              </a:spcBef>
            </a:pPr>
            <a:r>
              <a:rPr lang="en-US" smtClean="0"/>
              <a:t>Pay particular attention to the graphs, charts, and text boxes. </a:t>
            </a:r>
          </a:p>
          <a:p>
            <a:pPr>
              <a:spcBef>
                <a:spcPct val="0"/>
              </a:spcBef>
            </a:pPr>
            <a:r>
              <a:rPr lang="en-US" smtClean="0"/>
              <a:t>Consider that attendees will print in black and white or grayscale. Run a test print to make sure your colors work when printed in pure black and white and grayscale.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b="1" smtClean="0"/>
              <a:t>Graphics, tables, and graphs</a:t>
            </a:r>
          </a:p>
          <a:p>
            <a:pPr>
              <a:spcBef>
                <a:spcPct val="0"/>
              </a:spcBef>
            </a:pPr>
            <a:r>
              <a:rPr lang="en-US" smtClean="0"/>
              <a:t>Keep it simple: If possible, use consistent, non-distracting styles and colors.</a:t>
            </a:r>
          </a:p>
          <a:p>
            <a:pPr>
              <a:spcBef>
                <a:spcPct val="0"/>
              </a:spcBef>
            </a:pPr>
            <a:r>
              <a:rPr lang="en-US" smtClean="0"/>
              <a:t>Label all graphs and tables.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7A8BAC4-DCA4-4C8A-954B-4BB9F0343E8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1143000"/>
          </a:xfrm>
        </p:spPr>
        <p:txBody>
          <a:bodyPr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3001E-09CB-4A8A-B6A8-43E535568434}" type="datetimeFigureOut">
              <a:rPr lang="en-US"/>
              <a:pPr>
                <a:defRPr/>
              </a:pPr>
              <a:t>3/5/2012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BABCF-3EE5-41E2-88B2-A4CE560C33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26137-5791-41CB-B2C4-33BF95E7F2C4}" type="datetimeFigureOut">
              <a:rPr lang="en-US"/>
              <a:pPr>
                <a:defRPr/>
              </a:pPr>
              <a:t>3/5/2012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9DE3D-5700-4FC6-8480-8258A3F2E9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D0533-0BDD-498C-9F0A-EADF9A13FA8D}" type="datetimeFigureOut">
              <a:rPr lang="en-US"/>
              <a:pPr>
                <a:defRPr/>
              </a:pPr>
              <a:t>3/5/2012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57304-A994-45C6-98AB-E4F0E70EE4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863" y="0"/>
            <a:ext cx="9101137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C5562-70AA-437C-B1DE-0156288AD479}" type="datetimeFigureOut">
              <a:rPr lang="en-US"/>
              <a:pPr>
                <a:defRPr/>
              </a:pPr>
              <a:t>3/5/2012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68EC1-E5D7-4BBC-9F95-1FCE3FDE7B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863" y="0"/>
            <a:ext cx="9101137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1588"/>
            <a:ext cx="3721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858000" y="5105400"/>
            <a:ext cx="1828800" cy="990600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863" y="0"/>
            <a:ext cx="9101137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-15875" y="0"/>
            <a:ext cx="91725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3048000"/>
            <a:ext cx="4343400" cy="1362075"/>
          </a:xfrm>
        </p:spPr>
        <p:txBody>
          <a:bodyPr anchor="b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781800" y="5334000"/>
            <a:ext cx="2133600" cy="990600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CE2D2-A74D-458A-BB79-C25404A26A4E}" type="datetimeFigureOut">
              <a:rPr lang="en-US"/>
              <a:pPr>
                <a:defRPr/>
              </a:pPr>
              <a:t>3/5/2012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F7096-7828-4F57-94DA-040F5E3151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AEADD-DFE1-4898-BB4A-DACBC933EB78}" type="datetimeFigureOut">
              <a:rPr lang="en-US"/>
              <a:pPr>
                <a:defRPr/>
              </a:pPr>
              <a:t>3/5/2012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5D031-00B5-4DF4-8156-F7AA66E80B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FD790-1221-4FA4-9B87-11BDD9BEABC0}" type="datetimeFigureOut">
              <a:rPr lang="en-US"/>
              <a:pPr>
                <a:defRPr/>
              </a:pPr>
              <a:t>3/5/2012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565F4-1194-4456-B070-7AF3F43990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6059E-35FD-4CFD-B32C-ADC66269A32E}" type="datetimeFigureOut">
              <a:rPr lang="en-US"/>
              <a:pPr>
                <a:defRPr/>
              </a:pPr>
              <a:t>3/5/2012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A03ED-15F7-4B20-8484-8428F25FFE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B9277-99E3-4D9C-BDB3-E26B92E6E113}" type="datetimeFigureOut">
              <a:rPr lang="en-US"/>
              <a:pPr>
                <a:defRPr/>
              </a:pPr>
              <a:t>3/5/2012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CC9D5-486F-48BD-A602-81560C16F1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A85EF-2C2C-4D94-908A-85C147033C7D}" type="datetimeFigureOut">
              <a:rPr lang="en-US"/>
              <a:pPr>
                <a:defRPr/>
              </a:pPr>
              <a:t>3/5/2012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8E8F3-CAA8-475F-80EA-B0DB4A1EDE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628C2-383B-44C8-B2F1-0F5867799C99}" type="datetimeFigureOut">
              <a:rPr lang="en-US"/>
              <a:pPr>
                <a:defRPr/>
              </a:pPr>
              <a:t>3/5/2012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8C2E0-68DE-4CFC-BC34-37C06BF8E5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2863" y="0"/>
            <a:ext cx="9101137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274638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1600200"/>
            <a:ext cx="8077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8714DC-130F-4DF5-A1C7-729A427BEC0C}" type="datetimeFigureOut">
              <a:rPr lang="en-US"/>
              <a:pPr>
                <a:defRPr/>
              </a:pPr>
              <a:t>3/5/2012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BF3319-D9B8-4D15-80FF-7B213391D2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7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152400" y="-109538"/>
            <a:ext cx="819150" cy="7083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  <p:sldLayoutId id="2147483664" r:id="rId12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lang="en-US" sz="4400" kern="1200" dirty="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590800" y="2286000"/>
            <a:ext cx="6180138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 smtClean="0"/>
              <a:t>Acids Bases and pH</a:t>
            </a:r>
            <a:endParaRPr dirty="0"/>
          </a:p>
        </p:txBody>
      </p:sp>
      <p:sp>
        <p:nvSpPr>
          <p:cNvPr id="16386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3962400" y="4038600"/>
            <a:ext cx="4772025" cy="990600"/>
          </a:xfrm>
        </p:spPr>
        <p:txBody>
          <a:bodyPr/>
          <a:lstStyle/>
          <a:p>
            <a:r>
              <a:rPr lang="en-US" sz="2400" smtClean="0">
                <a:latin typeface="Calibri" pitchFamily="34" charset="0"/>
              </a:rPr>
              <a:t>Year 8 Science</a:t>
            </a:r>
          </a:p>
          <a:p>
            <a:r>
              <a:rPr lang="en-US" sz="2400" smtClean="0">
                <a:latin typeface="Calibri" pitchFamily="34" charset="0"/>
              </a:rPr>
              <a:t>Mr Kos</a:t>
            </a: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4"/>
          <p:cNvSpPr>
            <a:spLocks noGrp="1"/>
          </p:cNvSpPr>
          <p:nvPr>
            <p:ph type="title"/>
          </p:nvPr>
        </p:nvSpPr>
        <p:spPr>
          <a:xfrm>
            <a:off x="762000" y="269875"/>
            <a:ext cx="8077200" cy="1143000"/>
          </a:xfrm>
        </p:spPr>
        <p:txBody>
          <a:bodyPr/>
          <a:lstStyle/>
          <a:p>
            <a:r>
              <a:rPr lang="en-AU" smtClean="0">
                <a:solidFill>
                  <a:schemeClr val="tx2"/>
                </a:solidFill>
              </a:rPr>
              <a:t>Acids and Bases</a:t>
            </a:r>
          </a:p>
        </p:txBody>
      </p:sp>
      <p:sp>
        <p:nvSpPr>
          <p:cNvPr id="22530" name="Content Placeholder 5"/>
          <p:cNvSpPr>
            <a:spLocks noGrp="1"/>
          </p:cNvSpPr>
          <p:nvPr>
            <p:ph idx="1"/>
          </p:nvPr>
        </p:nvSpPr>
        <p:spPr>
          <a:xfrm>
            <a:off x="762000" y="1597025"/>
            <a:ext cx="8077200" cy="4297363"/>
          </a:xfrm>
        </p:spPr>
        <p:txBody>
          <a:bodyPr/>
          <a:lstStyle/>
          <a:p>
            <a:r>
              <a:rPr lang="en-AU" b="1" smtClean="0">
                <a:solidFill>
                  <a:schemeClr val="tx2"/>
                </a:solidFill>
              </a:rPr>
              <a:t>pH</a:t>
            </a:r>
          </a:p>
          <a:p>
            <a:pPr lvl="1"/>
            <a:r>
              <a:rPr lang="en-AU" smtClean="0">
                <a:solidFill>
                  <a:schemeClr val="tx2"/>
                </a:solidFill>
              </a:rPr>
              <a:t>pH refers to the concentration of H</a:t>
            </a:r>
            <a:r>
              <a:rPr lang="en-AU" baseline="-25000" smtClean="0">
                <a:solidFill>
                  <a:schemeClr val="tx2"/>
                </a:solidFill>
              </a:rPr>
              <a:t>3</a:t>
            </a:r>
            <a:r>
              <a:rPr lang="en-AU" smtClean="0">
                <a:solidFill>
                  <a:schemeClr val="tx2"/>
                </a:solidFill>
              </a:rPr>
              <a:t>O+</a:t>
            </a:r>
          </a:p>
          <a:p>
            <a:pPr lvl="1"/>
            <a:r>
              <a:rPr lang="en-AU" smtClean="0">
                <a:solidFill>
                  <a:schemeClr val="tx2"/>
                </a:solidFill>
              </a:rPr>
              <a:t>Lots of H</a:t>
            </a:r>
            <a:r>
              <a:rPr lang="en-AU" baseline="-25000" smtClean="0">
                <a:solidFill>
                  <a:schemeClr val="tx2"/>
                </a:solidFill>
              </a:rPr>
              <a:t>3</a:t>
            </a:r>
            <a:r>
              <a:rPr lang="en-AU" smtClean="0">
                <a:solidFill>
                  <a:schemeClr val="tx2"/>
                </a:solidFill>
              </a:rPr>
              <a:t>O+ means low pH (acid)</a:t>
            </a:r>
          </a:p>
          <a:p>
            <a:pPr lvl="1"/>
            <a:r>
              <a:rPr lang="en-AU" smtClean="0">
                <a:solidFill>
                  <a:schemeClr val="tx2"/>
                </a:solidFill>
              </a:rPr>
              <a:t>Less H</a:t>
            </a:r>
            <a:r>
              <a:rPr lang="en-AU" baseline="-25000" smtClean="0">
                <a:solidFill>
                  <a:schemeClr val="tx2"/>
                </a:solidFill>
              </a:rPr>
              <a:t>3</a:t>
            </a:r>
            <a:r>
              <a:rPr lang="en-AU" smtClean="0">
                <a:solidFill>
                  <a:schemeClr val="tx2"/>
                </a:solidFill>
              </a:rPr>
              <a:t>O+ means high pH (base)</a:t>
            </a:r>
          </a:p>
          <a:p>
            <a:pPr lvl="1"/>
            <a:r>
              <a:rPr lang="en-AU" smtClean="0">
                <a:solidFill>
                  <a:schemeClr val="tx2"/>
                </a:solidFill>
              </a:rPr>
              <a:t>Lots of indicators are available</a:t>
            </a:r>
          </a:p>
          <a:p>
            <a:endParaRPr lang="en-AU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4"/>
          <p:cNvSpPr>
            <a:spLocks noGrp="1"/>
          </p:cNvSpPr>
          <p:nvPr>
            <p:ph type="title"/>
          </p:nvPr>
        </p:nvSpPr>
        <p:spPr>
          <a:xfrm>
            <a:off x="762000" y="269875"/>
            <a:ext cx="8077200" cy="1143000"/>
          </a:xfrm>
        </p:spPr>
        <p:txBody>
          <a:bodyPr/>
          <a:lstStyle/>
          <a:p>
            <a:r>
              <a:rPr lang="en-AU" smtClean="0">
                <a:solidFill>
                  <a:schemeClr val="tx2"/>
                </a:solidFill>
              </a:rPr>
              <a:t>Acids and Bases</a:t>
            </a:r>
          </a:p>
        </p:txBody>
      </p:sp>
      <p:sp>
        <p:nvSpPr>
          <p:cNvPr id="23554" name="Content Placeholder 5"/>
          <p:cNvSpPr>
            <a:spLocks noGrp="1"/>
          </p:cNvSpPr>
          <p:nvPr>
            <p:ph idx="1"/>
          </p:nvPr>
        </p:nvSpPr>
        <p:spPr>
          <a:xfrm>
            <a:off x="762000" y="1597025"/>
            <a:ext cx="8077200" cy="4297363"/>
          </a:xfrm>
        </p:spPr>
        <p:txBody>
          <a:bodyPr/>
          <a:lstStyle/>
          <a:p>
            <a:r>
              <a:rPr lang="en-AU" b="1" smtClean="0">
                <a:solidFill>
                  <a:schemeClr val="tx2"/>
                </a:solidFill>
              </a:rPr>
              <a:t>indicators</a:t>
            </a:r>
          </a:p>
          <a:p>
            <a:pPr lvl="1"/>
            <a:r>
              <a:rPr lang="en-AU" smtClean="0">
                <a:solidFill>
                  <a:schemeClr val="tx2"/>
                </a:solidFill>
              </a:rPr>
              <a:t>React with either acid or base and provide a visible indication of acidic or basic properties</a:t>
            </a:r>
          </a:p>
          <a:p>
            <a:pPr lvl="1"/>
            <a:r>
              <a:rPr lang="en-AU" smtClean="0">
                <a:solidFill>
                  <a:schemeClr val="tx2"/>
                </a:solidFill>
              </a:rPr>
              <a:t>Often made from natural substances</a:t>
            </a:r>
          </a:p>
          <a:p>
            <a:pPr lvl="1"/>
            <a:r>
              <a:rPr lang="en-AU" smtClean="0">
                <a:solidFill>
                  <a:schemeClr val="tx2"/>
                </a:solidFill>
              </a:rPr>
              <a:t>Universal Indicator can show a variety of pH levels</a:t>
            </a:r>
          </a:p>
          <a:p>
            <a:endParaRPr lang="en-AU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en-AU" smtClean="0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620713"/>
            <a:ext cx="714375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4"/>
          <p:cNvSpPr>
            <a:spLocks noGrp="1"/>
          </p:cNvSpPr>
          <p:nvPr>
            <p:ph type="title"/>
          </p:nvPr>
        </p:nvSpPr>
        <p:spPr>
          <a:xfrm>
            <a:off x="762000" y="269875"/>
            <a:ext cx="8077200" cy="1143000"/>
          </a:xfrm>
        </p:spPr>
        <p:txBody>
          <a:bodyPr/>
          <a:lstStyle/>
          <a:p>
            <a:r>
              <a:rPr lang="en-AU" dirty="0" smtClean="0">
                <a:solidFill>
                  <a:schemeClr val="tx2"/>
                </a:solidFill>
              </a:rPr>
              <a:t>Acids and Bases in real life</a:t>
            </a:r>
          </a:p>
        </p:txBody>
      </p:sp>
      <p:sp>
        <p:nvSpPr>
          <p:cNvPr id="23554" name="Content Placeholder 5"/>
          <p:cNvSpPr>
            <a:spLocks noGrp="1"/>
          </p:cNvSpPr>
          <p:nvPr>
            <p:ph idx="1"/>
          </p:nvPr>
        </p:nvSpPr>
        <p:spPr>
          <a:xfrm>
            <a:off x="762000" y="1597025"/>
            <a:ext cx="4962128" cy="4297363"/>
          </a:xfrm>
        </p:spPr>
        <p:txBody>
          <a:bodyPr/>
          <a:lstStyle/>
          <a:p>
            <a:r>
              <a:rPr lang="en-AU" b="1" dirty="0" smtClean="0">
                <a:solidFill>
                  <a:schemeClr val="tx2"/>
                </a:solidFill>
              </a:rPr>
              <a:t>Antacids</a:t>
            </a:r>
          </a:p>
          <a:p>
            <a:pPr lvl="1"/>
            <a:r>
              <a:rPr lang="en-AU" b="1" dirty="0" smtClean="0">
                <a:solidFill>
                  <a:schemeClr val="tx2"/>
                </a:solidFill>
              </a:rPr>
              <a:t>Taken to relieve heartburn</a:t>
            </a:r>
          </a:p>
          <a:p>
            <a:pPr lvl="1"/>
            <a:r>
              <a:rPr lang="en-AU" b="1" dirty="0" err="1" smtClean="0">
                <a:solidFill>
                  <a:schemeClr val="tx2"/>
                </a:solidFill>
              </a:rPr>
              <a:t>HCl</a:t>
            </a:r>
            <a:r>
              <a:rPr lang="en-AU" b="1" dirty="0" smtClean="0">
                <a:solidFill>
                  <a:schemeClr val="tx2"/>
                </a:solidFill>
              </a:rPr>
              <a:t>  from stomach enters oesophagus.</a:t>
            </a:r>
          </a:p>
          <a:p>
            <a:pPr lvl="1"/>
            <a:r>
              <a:rPr lang="en-AU" b="1" dirty="0" smtClean="0">
                <a:solidFill>
                  <a:schemeClr val="tx2"/>
                </a:solidFill>
              </a:rPr>
              <a:t>Antacids are taken to neutralise the stomach acid</a:t>
            </a:r>
          </a:p>
          <a:p>
            <a:pPr lvl="1"/>
            <a:endParaRPr lang="en-AU" dirty="0" smtClean="0">
              <a:solidFill>
                <a:schemeClr val="tx2"/>
              </a:solidFill>
            </a:endParaRPr>
          </a:p>
          <a:p>
            <a:endParaRPr lang="en-A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052736"/>
            <a:ext cx="2839368" cy="2594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789040"/>
            <a:ext cx="295232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6464369"/>
            <a:ext cx="3672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http://www.mylanta.com.au/IndigestionHeartburn</a:t>
            </a:r>
          </a:p>
        </p:txBody>
      </p:sp>
    </p:spTree>
    <p:extLst>
      <p:ext uri="{BB962C8B-B14F-4D97-AF65-F5344CB8AC3E}">
        <p14:creationId xmlns:p14="http://schemas.microsoft.com/office/powerpoint/2010/main" val="105750354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60648"/>
            <a:ext cx="8206680" cy="5865515"/>
          </a:xfrm>
        </p:spPr>
        <p:txBody>
          <a:bodyPr/>
          <a:lstStyle/>
          <a:p>
            <a:r>
              <a:rPr lang="en-AU" sz="2800" b="1" dirty="0" smtClean="0">
                <a:solidFill>
                  <a:srgbClr val="0070C0"/>
                </a:solidFill>
              </a:rPr>
              <a:t>Title: </a:t>
            </a:r>
            <a:r>
              <a:rPr lang="en-AU" sz="2800" dirty="0" smtClean="0">
                <a:solidFill>
                  <a:srgbClr val="0070C0"/>
                </a:solidFill>
              </a:rPr>
              <a:t>Antacids – Neutralising heartburn</a:t>
            </a:r>
          </a:p>
          <a:p>
            <a:r>
              <a:rPr lang="en-AU" sz="2800" b="1" dirty="0" smtClean="0">
                <a:solidFill>
                  <a:srgbClr val="0070C0"/>
                </a:solidFill>
              </a:rPr>
              <a:t>Aim: </a:t>
            </a:r>
            <a:r>
              <a:rPr lang="en-AU" sz="2400" dirty="0" smtClean="0">
                <a:solidFill>
                  <a:srgbClr val="0070C0"/>
                </a:solidFill>
              </a:rPr>
              <a:t>To investigate the effect of antacids on stomach acids</a:t>
            </a:r>
          </a:p>
          <a:p>
            <a:r>
              <a:rPr lang="en-AU" sz="2800" b="1" dirty="0" smtClean="0">
                <a:solidFill>
                  <a:srgbClr val="0070C0"/>
                </a:solidFill>
              </a:rPr>
              <a:t>Hypothesis:</a:t>
            </a:r>
          </a:p>
          <a:p>
            <a:r>
              <a:rPr lang="en-AU" sz="2800" b="1" dirty="0" smtClean="0">
                <a:solidFill>
                  <a:srgbClr val="0070C0"/>
                </a:solidFill>
              </a:rPr>
              <a:t>Materials:</a:t>
            </a:r>
          </a:p>
          <a:p>
            <a:r>
              <a:rPr lang="en-AU" sz="2400" dirty="0" smtClean="0">
                <a:solidFill>
                  <a:srgbClr val="0070C0"/>
                </a:solidFill>
              </a:rPr>
              <a:t>Safety glasses</a:t>
            </a:r>
          </a:p>
          <a:p>
            <a:r>
              <a:rPr lang="en-AU" sz="2400" dirty="0" smtClean="0">
                <a:solidFill>
                  <a:srgbClr val="0070C0"/>
                </a:solidFill>
              </a:rPr>
              <a:t>Heatproof mat</a:t>
            </a:r>
          </a:p>
          <a:p>
            <a:r>
              <a:rPr lang="en-AU" sz="2400" dirty="0" smtClean="0">
                <a:solidFill>
                  <a:srgbClr val="0070C0"/>
                </a:solidFill>
              </a:rPr>
              <a:t>100ml Conical flask</a:t>
            </a:r>
          </a:p>
          <a:p>
            <a:r>
              <a:rPr lang="en-AU" sz="2400" dirty="0" smtClean="0">
                <a:solidFill>
                  <a:srgbClr val="0070C0"/>
                </a:solidFill>
              </a:rPr>
              <a:t>0.05M Hydrochloric acid</a:t>
            </a:r>
          </a:p>
          <a:p>
            <a:r>
              <a:rPr lang="en-AU" sz="2400" dirty="0" smtClean="0">
                <a:solidFill>
                  <a:srgbClr val="0070C0"/>
                </a:solidFill>
              </a:rPr>
              <a:t>Universal indicator</a:t>
            </a:r>
          </a:p>
          <a:p>
            <a:r>
              <a:rPr lang="en-AU" sz="2400" dirty="0" smtClean="0">
                <a:solidFill>
                  <a:srgbClr val="0070C0"/>
                </a:solidFill>
              </a:rPr>
              <a:t>Antacid powder</a:t>
            </a:r>
          </a:p>
          <a:p>
            <a:r>
              <a:rPr lang="en-AU" sz="2400" dirty="0" smtClean="0">
                <a:solidFill>
                  <a:srgbClr val="0070C0"/>
                </a:solidFill>
              </a:rPr>
              <a:t>spatula</a:t>
            </a:r>
            <a:endParaRPr lang="en-AU" sz="2800" dirty="0" smtClean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7704" y="1815207"/>
            <a:ext cx="45007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solidFill>
                  <a:srgbClr val="0070C0"/>
                </a:solidFill>
              </a:rPr>
              <a:t>Method:</a:t>
            </a:r>
          </a:p>
          <a:p>
            <a:pPr marL="457200" indent="-457200">
              <a:buFont typeface="+mj-lt"/>
              <a:buAutoNum type="arabicPeriod"/>
            </a:pPr>
            <a:r>
              <a:rPr lang="en-AU" sz="2000" dirty="0" smtClean="0">
                <a:solidFill>
                  <a:srgbClr val="0070C0"/>
                </a:solidFill>
              </a:rPr>
              <a:t>Pour some hydrochloric acid into flask</a:t>
            </a:r>
          </a:p>
          <a:p>
            <a:pPr marL="457200" indent="-457200">
              <a:buFont typeface="+mj-lt"/>
              <a:buAutoNum type="arabicPeriod"/>
            </a:pPr>
            <a:r>
              <a:rPr lang="en-AU" sz="2000" dirty="0" smtClean="0">
                <a:solidFill>
                  <a:srgbClr val="0070C0"/>
                </a:solidFill>
              </a:rPr>
              <a:t>Add 2-3 drops of universal indicator</a:t>
            </a:r>
          </a:p>
          <a:p>
            <a:pPr marL="457200" indent="-457200">
              <a:buFont typeface="+mj-lt"/>
              <a:buAutoNum type="arabicPeriod"/>
            </a:pPr>
            <a:r>
              <a:rPr lang="en-AU" sz="2000" dirty="0" smtClean="0">
                <a:solidFill>
                  <a:srgbClr val="0070C0"/>
                </a:solidFill>
              </a:rPr>
              <a:t>Note the colour and pH</a:t>
            </a:r>
          </a:p>
          <a:p>
            <a:pPr marL="457200" indent="-457200">
              <a:buFont typeface="+mj-lt"/>
              <a:buAutoNum type="arabicPeriod"/>
            </a:pPr>
            <a:r>
              <a:rPr lang="en-AU" sz="2000" dirty="0" smtClean="0">
                <a:solidFill>
                  <a:srgbClr val="0070C0"/>
                </a:solidFill>
              </a:rPr>
              <a:t>Add a spatula of antacid powder</a:t>
            </a:r>
          </a:p>
          <a:p>
            <a:pPr marL="457200" indent="-457200">
              <a:buFont typeface="+mj-lt"/>
              <a:buAutoNum type="arabicPeriod"/>
            </a:pPr>
            <a:r>
              <a:rPr lang="en-AU" sz="2000" dirty="0" smtClean="0">
                <a:solidFill>
                  <a:srgbClr val="0070C0"/>
                </a:solidFill>
              </a:rPr>
              <a:t>Note the colour and pH</a:t>
            </a:r>
          </a:p>
          <a:p>
            <a:pPr marL="457200" indent="-457200">
              <a:buFont typeface="+mj-lt"/>
              <a:buAutoNum type="arabicPeriod"/>
            </a:pPr>
            <a:endParaRPr lang="en-AU" sz="2000" dirty="0">
              <a:solidFill>
                <a:srgbClr val="0070C0"/>
              </a:solidFill>
            </a:endParaRPr>
          </a:p>
          <a:p>
            <a:r>
              <a:rPr lang="en-AU" sz="2400" b="1" dirty="0">
                <a:solidFill>
                  <a:srgbClr val="0070C0"/>
                </a:solidFill>
              </a:rPr>
              <a:t>Variables</a:t>
            </a:r>
            <a:r>
              <a:rPr lang="en-AU" sz="2400" b="1" dirty="0" smtClean="0">
                <a:solidFill>
                  <a:srgbClr val="0070C0"/>
                </a:solidFill>
              </a:rPr>
              <a:t>:</a:t>
            </a:r>
          </a:p>
          <a:p>
            <a:r>
              <a:rPr lang="en-AU" sz="2400" dirty="0" smtClean="0">
                <a:solidFill>
                  <a:srgbClr val="0070C0"/>
                </a:solidFill>
              </a:rPr>
              <a:t>Independent</a:t>
            </a:r>
          </a:p>
          <a:p>
            <a:r>
              <a:rPr lang="en-AU" sz="2400" dirty="0" smtClean="0">
                <a:solidFill>
                  <a:srgbClr val="0070C0"/>
                </a:solidFill>
              </a:rPr>
              <a:t>Dependent</a:t>
            </a:r>
          </a:p>
          <a:p>
            <a:r>
              <a:rPr lang="en-AU" sz="2400" dirty="0" smtClean="0">
                <a:solidFill>
                  <a:srgbClr val="0070C0"/>
                </a:solidFill>
              </a:rPr>
              <a:t>Constant</a:t>
            </a:r>
            <a:endParaRPr lang="en-A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11930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60648"/>
            <a:ext cx="8206680" cy="5865515"/>
          </a:xfrm>
        </p:spPr>
        <p:txBody>
          <a:bodyPr/>
          <a:lstStyle/>
          <a:p>
            <a:r>
              <a:rPr lang="en-AU" sz="2800" b="1" dirty="0" smtClean="0">
                <a:solidFill>
                  <a:srgbClr val="0070C0"/>
                </a:solidFill>
              </a:rPr>
              <a:t>Discussion: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>
                <a:solidFill>
                  <a:srgbClr val="0070C0"/>
                </a:solidFill>
              </a:rPr>
              <a:t>What happened to the pH when the antacid was added?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>
                <a:solidFill>
                  <a:srgbClr val="0070C0"/>
                </a:solidFill>
              </a:rPr>
              <a:t>What causes the burning sensation in heartburn?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>
                <a:solidFill>
                  <a:srgbClr val="0070C0"/>
                </a:solidFill>
              </a:rPr>
              <a:t>Explain how antacids relieve heartburn.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>
                <a:solidFill>
                  <a:srgbClr val="0070C0"/>
                </a:solidFill>
              </a:rPr>
              <a:t>If you take antacids what will happen to the pH in your stomach?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dirty="0" smtClean="0">
                <a:solidFill>
                  <a:srgbClr val="0070C0"/>
                </a:solidFill>
              </a:rPr>
              <a:t>Are there any areas that you could suggest improvements?</a:t>
            </a:r>
          </a:p>
          <a:p>
            <a:r>
              <a:rPr lang="en-AU" sz="2800" b="1" dirty="0" smtClean="0">
                <a:solidFill>
                  <a:srgbClr val="0070C0"/>
                </a:solidFill>
              </a:rPr>
              <a:t>Conclusion:</a:t>
            </a:r>
            <a:endParaRPr lang="en-A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89452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393</Words>
  <Application>Microsoft Office PowerPoint</Application>
  <PresentationFormat>On-screen Show (4:3)</PresentationFormat>
  <Paragraphs>67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Training</vt:lpstr>
      <vt:lpstr>Acids Bases and pH</vt:lpstr>
      <vt:lpstr>Acids and Bases</vt:lpstr>
      <vt:lpstr>Acids and Bases</vt:lpstr>
      <vt:lpstr>PowerPoint Presentation</vt:lpstr>
      <vt:lpstr>Acids and Bases in real life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ACIDS BASES AND PH</dc:title>
  <dc:creator/>
  <cp:lastModifiedBy/>
  <cp:revision>2</cp:revision>
  <dcterms:created xsi:type="dcterms:W3CDTF">2012-02-12T08:04:16Z</dcterms:created>
  <dcterms:modified xsi:type="dcterms:W3CDTF">2012-03-05T09:54:52Z</dcterms:modified>
</cp:coreProperties>
</file>